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69" r:id="rId6"/>
    <p:sldId id="279" r:id="rId7"/>
    <p:sldId id="270" r:id="rId8"/>
    <p:sldId id="272" r:id="rId9"/>
    <p:sldId id="273" r:id="rId10"/>
    <p:sldId id="271" r:id="rId11"/>
    <p:sldId id="274" r:id="rId12"/>
    <p:sldId id="275" r:id="rId13"/>
    <p:sldId id="276" r:id="rId14"/>
    <p:sldId id="280" r:id="rId15"/>
    <p:sldId id="28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9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watch?v=ppp5ieqtc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8b293713-f80a-4e98-b77e-6eb7616017a4/assets/audio/03_u1__l3_family_dinner_1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Modern</a:t>
            </a:r>
            <a:r>
              <a:rPr lang="hr-HR" sz="44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family</a:t>
            </a:r>
            <a:endParaRPr lang="hr-HR" sz="4400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52345-765C-53CA-3878-9559B0CD0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1" t="24465" r="19290" b="37248"/>
          <a:stretch/>
        </p:blipFill>
        <p:spPr>
          <a:xfrm>
            <a:off x="2351246" y="791277"/>
            <a:ext cx="8715257" cy="5904491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853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939564B3-F23B-4A42-9CC6-CD69E0698DDA}"/>
              </a:ext>
            </a:extLst>
          </p:cNvPr>
          <p:cNvSpPr txBox="1">
            <a:spLocks/>
          </p:cNvSpPr>
          <p:nvPr/>
        </p:nvSpPr>
        <p:spPr>
          <a:xfrm>
            <a:off x="5683574" y="1898925"/>
            <a:ext cx="5464690" cy="210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GRAMMAR CORNER, p135. :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Practise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: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https://learningapps.org/watch?v=ppp5ieqtc20</a:t>
            </a: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8013B7-8EE2-4DCD-957E-6DC581DD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2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C85A3CC-1C33-4EC8-A6D2-F9859F39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582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C428CA1-A90C-4001-8975-02A56F1E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30" y="1891974"/>
            <a:ext cx="3859511" cy="31388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DCDA73F5-D799-4381-9DD9-1B8505C8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21851" y="1914275"/>
            <a:ext cx="2048850" cy="17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E831CB-33E5-4DB0-9C8C-E2AAC0F1D78E}"/>
              </a:ext>
            </a:extLst>
          </p:cNvPr>
          <p:cNvSpPr txBox="1">
            <a:spLocks/>
          </p:cNvSpPr>
          <p:nvPr/>
        </p:nvSpPr>
        <p:spPr>
          <a:xfrm>
            <a:off x="5186604" y="5288016"/>
            <a:ext cx="7093185" cy="1657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Hailey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: 	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Let me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see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I’m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going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shopping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at 5 pm on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Sunday</a:t>
            </a:r>
            <a:b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I’m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babysitting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Lily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at 5pm on 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Friday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83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A8C6F0-75CF-4012-9338-E1BDC5DD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14" y="1779558"/>
            <a:ext cx="4703145" cy="6704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1856A0-B26C-491C-8511-A1D76302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6205"/>
            <a:ext cx="5602675" cy="14218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6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FA49DB1-26ED-46FA-95AC-A7423DF18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8" y="442425"/>
            <a:ext cx="5734050" cy="15335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FF8DBE-4839-469B-97A8-C1EEA6BA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89" y="2253475"/>
            <a:ext cx="7967421" cy="38981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25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46C9AA-8669-4303-87B3-321CB68B74F8}"/>
              </a:ext>
            </a:extLst>
          </p:cNvPr>
          <p:cNvSpPr txBox="1">
            <a:spLocks/>
          </p:cNvSpPr>
          <p:nvPr/>
        </p:nvSpPr>
        <p:spPr>
          <a:xfrm>
            <a:off x="5186604" y="15089"/>
            <a:ext cx="7093185" cy="6899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B1886E46-EDC9-42B7-836E-FB180966A6D9}"/>
              </a:ext>
            </a:extLst>
          </p:cNvPr>
          <p:cNvSpPr txBox="1">
            <a:spLocks/>
          </p:cNvSpPr>
          <p:nvPr/>
        </p:nvSpPr>
        <p:spPr>
          <a:xfrm>
            <a:off x="5186604" y="608680"/>
            <a:ext cx="7093185" cy="14155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D9139-1A61-7B04-9D55-F9A9F34D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0" t="62294" r="17583" b="8655"/>
          <a:stretch/>
        </p:blipFill>
        <p:spPr>
          <a:xfrm>
            <a:off x="2015613" y="476671"/>
            <a:ext cx="9468464" cy="4885993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801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29AED70-A90D-4203-AE70-2C655C417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8"/>
            <a:ext cx="5098815" cy="68278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A3AB95-7567-41FB-A284-7A8E26FE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5" y="2109052"/>
            <a:ext cx="10234670" cy="39767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6E52202-6CEF-401C-8EAE-477CC49CB0B6}"/>
              </a:ext>
            </a:extLst>
          </p:cNvPr>
          <p:cNvSpPr txBox="1">
            <a:spLocks/>
          </p:cNvSpPr>
          <p:nvPr/>
        </p:nvSpPr>
        <p:spPr>
          <a:xfrm>
            <a:off x="5186604" y="608680"/>
            <a:ext cx="7093185" cy="1657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Look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at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photos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task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Match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pictures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their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descriptions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9B713B7-6BB8-4D6C-B954-D514357672B2}"/>
              </a:ext>
            </a:extLst>
          </p:cNvPr>
          <p:cNvSpPr txBox="1">
            <a:spLocks/>
          </p:cNvSpPr>
          <p:nvPr/>
        </p:nvSpPr>
        <p:spPr>
          <a:xfrm>
            <a:off x="1190215" y="2594934"/>
            <a:ext cx="1359192" cy="257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8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0E20BF5-E775-4817-BF90-AE633BAE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43" y="264226"/>
            <a:ext cx="5762625" cy="15525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41C557B2-3534-4E0F-BFC5-C6831793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77" y="317137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8D1D541C-5FE9-4936-A27C-45004A10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56" y="633200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B9BCEA2D-05EE-456B-BBE1-A4F092B4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03" y="914938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7A7EE30A-B40E-4D89-A733-7382C4BB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9" y="1240718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8F912211-5B93-4DBE-82D5-616DE1B8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64" y="662977"/>
            <a:ext cx="645966" cy="1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:a16="http://schemas.microsoft.com/office/drawing/2014/main" id="{9A00804E-6239-4952-AA17-A8E67781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75" y="939901"/>
            <a:ext cx="645966" cy="1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id="{C26F1AD8-2610-4F43-A69D-671CB543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4194" flipV="1">
            <a:off x="1246682" y="1251220"/>
            <a:ext cx="293530" cy="1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id="{5F874555-19C6-48EB-A99F-3898B6F4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98" y="1555139"/>
            <a:ext cx="645966" cy="1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207572D-8C99-4987-B193-E72405A9DF4B}"/>
              </a:ext>
            </a:extLst>
          </p:cNvPr>
          <p:cNvSpPr txBox="1">
            <a:spLocks/>
          </p:cNvSpPr>
          <p:nvPr/>
        </p:nvSpPr>
        <p:spPr>
          <a:xfrm>
            <a:off x="6873141" y="1058020"/>
            <a:ext cx="5190328" cy="81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PRESENT CONTINUOUS</a:t>
            </a: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F305C9A7-C406-49B7-A889-7CD6BB30485F}"/>
              </a:ext>
            </a:extLst>
          </p:cNvPr>
          <p:cNvSpPr txBox="1">
            <a:spLocks/>
          </p:cNvSpPr>
          <p:nvPr/>
        </p:nvSpPr>
        <p:spPr>
          <a:xfrm>
            <a:off x="6275944" y="1924233"/>
            <a:ext cx="5455124" cy="437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glagol završava na jedan suglasnik ispred kojeg stoji kratak, naglašen samoglasnik, krajnji se suglasnik ispred –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udvostručava:</a:t>
            </a:r>
          </a:p>
          <a:p>
            <a:pPr marL="0" indent="0">
              <a:buNone/>
            </a:pPr>
            <a: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stop – </a:t>
            </a: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stop</a:t>
            </a:r>
            <a:r>
              <a:rPr lang="hr-HR" sz="2000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hr-HR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endParaRPr lang="hr-HR" sz="20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Slovo l se uvijek udvostručava:</a:t>
            </a:r>
          </a:p>
          <a:p>
            <a:pPr marL="0" indent="0">
              <a:buNone/>
            </a:pP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travel</a:t>
            </a:r>
            <a: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travel</a:t>
            </a:r>
            <a:r>
              <a:rPr lang="hr-HR" sz="2000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hr-HR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endParaRPr lang="hr-HR" sz="20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Ukoliko glagol završava na 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–e</a:t>
            </a:r>
            <a:r>
              <a:rPr lang="hr-HR" sz="2000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to -e se gubi i dodaje se nastavak 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come</a:t>
            </a:r>
            <a: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com</a:t>
            </a:r>
            <a:r>
              <a:rPr lang="hr-HR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endParaRPr lang="hr-HR" sz="20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Ukoliko glagoli završavaju na 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ie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nastavak prelazi u 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dodaje se nastavak 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hr-H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die</a:t>
            </a:r>
            <a: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dy</a:t>
            </a:r>
            <a:r>
              <a:rPr lang="hr-HR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endParaRPr lang="hr-HR" sz="20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052A81-1481-6405-62DD-245C0DEF7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11" y="2330861"/>
            <a:ext cx="5455124" cy="26838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9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F305C9A7-C406-49B7-A889-7CD6BB30485F}"/>
              </a:ext>
            </a:extLst>
          </p:cNvPr>
          <p:cNvSpPr txBox="1">
            <a:spLocks/>
          </p:cNvSpPr>
          <p:nvPr/>
        </p:nvSpPr>
        <p:spPr>
          <a:xfrm>
            <a:off x="334021" y="226024"/>
            <a:ext cx="5907387" cy="161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Prilikom izražavanja negacije, pravilo je da se između pomoćnog glagola TO BE i glavnog glagola stavlja negacija </a:t>
            </a:r>
            <a:r>
              <a:rPr lang="hr-HR" sz="20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I am </a:t>
            </a:r>
            <a:r>
              <a:rPr lang="hr-HR" sz="2400" i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doing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my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homework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at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moment. 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6A865556-A7A4-42E5-9357-F628C80FDB1D}"/>
              </a:ext>
            </a:extLst>
          </p:cNvPr>
          <p:cNvSpPr txBox="1">
            <a:spLocks/>
          </p:cNvSpPr>
          <p:nvPr/>
        </p:nvSpPr>
        <p:spPr>
          <a:xfrm>
            <a:off x="6327354" y="729363"/>
            <a:ext cx="5455124" cy="527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 upitnog oblika, pomoćni glagol TO BE mijenja mjesto sa subjektom, odnosno vršiteljem radnje, dok ostatak rečenice ostaje nepromijenjen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You are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hr-H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hr-HR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hr-HR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lang="hr-HR" sz="24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52C855-5308-4BF5-A5D0-8082CD35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23" y="2214333"/>
            <a:ext cx="5455124" cy="26838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4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4821365-845B-485A-ADDC-CE11191E65DB}"/>
              </a:ext>
            </a:extLst>
          </p:cNvPr>
          <p:cNvSpPr txBox="1">
            <a:spLocks/>
          </p:cNvSpPr>
          <p:nvPr/>
        </p:nvSpPr>
        <p:spPr>
          <a:xfrm>
            <a:off x="367272" y="261012"/>
            <a:ext cx="4248797" cy="5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plans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planovi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arrangements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dogovori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schedule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raspored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redecorate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preurediti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apartment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go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hiking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otići na planinarenje</a:t>
            </a: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dinner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večera 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diner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restoran, zalogajnica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A42639-6FBE-49BA-B467-02C3817F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203" y="1991704"/>
            <a:ext cx="4966717" cy="40012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F1589BC-B7E6-4BA0-9F1F-C13C9329B74E}"/>
              </a:ext>
            </a:extLst>
          </p:cNvPr>
          <p:cNvSpPr txBox="1">
            <a:spLocks/>
          </p:cNvSpPr>
          <p:nvPr/>
        </p:nvSpPr>
        <p:spPr>
          <a:xfrm>
            <a:off x="6096000" y="261012"/>
            <a:ext cx="5455124" cy="161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https://www.e-sfera.hr/dodatni-digitalni-sadrzaji/8b293713-f80a-4e98-b77e-6eb7616017a4/assets/audio/03_u1__l3_family_dinner_1.mp3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07_03_Everybodys_busy_Mr_and_Mrs_Green_plans">
            <a:hlinkClick r:id="" action="ppaction://media"/>
            <a:extLst>
              <a:ext uri="{FF2B5EF4-FFF2-40B4-BE49-F238E27FC236}">
                <a16:creationId xmlns:a16="http://schemas.microsoft.com/office/drawing/2014/main" id="{2729B3ED-A55B-466C-9892-DBCF476FA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5865" y="1069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4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9A42639-6FBE-49BA-B467-02C3817F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0" y="1428361"/>
            <a:ext cx="4966717" cy="40012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F1589BC-B7E6-4BA0-9F1F-C13C9329B74E}"/>
              </a:ext>
            </a:extLst>
          </p:cNvPr>
          <p:cNvSpPr txBox="1">
            <a:spLocks/>
          </p:cNvSpPr>
          <p:nvPr/>
        </p:nvSpPr>
        <p:spPr>
          <a:xfrm>
            <a:off x="408878" y="874329"/>
            <a:ext cx="5455124" cy="161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D48D7D3-5412-490A-BAC5-82A35C99C24E}"/>
              </a:ext>
            </a:extLst>
          </p:cNvPr>
          <p:cNvSpPr txBox="1">
            <a:spLocks/>
          </p:cNvSpPr>
          <p:nvPr/>
        </p:nvSpPr>
        <p:spPr>
          <a:xfrm>
            <a:off x="6328000" y="2222083"/>
            <a:ext cx="5455124" cy="2413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Nancy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visiting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her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friend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Donna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Nancy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Donna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going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hiking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John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meeting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Sarah’s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parents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John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Sarah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having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dinner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Hanna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travelling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to London.</a:t>
            </a:r>
          </a:p>
          <a:p>
            <a:pPr marL="0" indent="0"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Layla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redecorating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her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apartment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1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910ECAC-C652-44F7-85DF-57738742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15" y="1119257"/>
            <a:ext cx="5512941" cy="28913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Vidi izvornu sliku">
            <a:extLst>
              <a:ext uri="{FF2B5EF4-FFF2-40B4-BE49-F238E27FC236}">
                <a16:creationId xmlns:a16="http://schemas.microsoft.com/office/drawing/2014/main" id="{792AD48A-3D9A-47FA-A87F-A9575730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52" y="3254595"/>
            <a:ext cx="1119731" cy="1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di izvornu sliku">
            <a:extLst>
              <a:ext uri="{FF2B5EF4-FFF2-40B4-BE49-F238E27FC236}">
                <a16:creationId xmlns:a16="http://schemas.microsoft.com/office/drawing/2014/main" id="{0C3A64FA-31D2-49B1-8CDB-7C432418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48" y="3574436"/>
            <a:ext cx="1119731" cy="1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627812CC-7562-4B44-9253-E7DE9EEE9021}"/>
              </a:ext>
            </a:extLst>
          </p:cNvPr>
          <p:cNvSpPr txBox="1">
            <a:spLocks/>
          </p:cNvSpPr>
          <p:nvPr/>
        </p:nvSpPr>
        <p:spPr>
          <a:xfrm>
            <a:off x="242047" y="443753"/>
            <a:ext cx="11707906" cy="105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CBF9539-E4A0-4DAF-8C40-638EB1F9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6" y="1361286"/>
            <a:ext cx="3606302" cy="15373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4F1E2C9-2784-474B-9291-0D46AC5531D7}"/>
              </a:ext>
            </a:extLst>
          </p:cNvPr>
          <p:cNvSpPr txBox="1">
            <a:spLocks/>
          </p:cNvSpPr>
          <p:nvPr/>
        </p:nvSpPr>
        <p:spPr>
          <a:xfrm>
            <a:off x="4396373" y="1149049"/>
            <a:ext cx="7563404" cy="276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Evo još nekih riječi koje se u pisanju razlikuju u britanskom i američkom engleskom: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c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olour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color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n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eighbour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neighbor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rogramme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program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k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ilometre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kilometer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E4E0CE7-7F18-4761-B597-55B8D21D986D}"/>
              </a:ext>
            </a:extLst>
          </p:cNvPr>
          <p:cNvSpPr txBox="1">
            <a:spLocks/>
          </p:cNvSpPr>
          <p:nvPr/>
        </p:nvSpPr>
        <p:spPr>
          <a:xfrm>
            <a:off x="477047" y="3910988"/>
            <a:ext cx="11237906" cy="2761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Neke riječi su u potpunosti različite: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a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partment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flat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mobile phone 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cell phone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car park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parking lot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chemist 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drugstore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primary school 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elementary school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h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oliday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			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-18"/>
              </a:rPr>
              <a:t>vacation</a:t>
            </a:r>
            <a:endParaRPr lang="hr-HR" sz="2000" b="1" i="1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4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8271E3-433B-4D4A-A95C-9D2C9E61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6712"/>
            <a:ext cx="5667375" cy="61245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7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392</Words>
  <Application>Microsoft Office PowerPoint</Application>
  <PresentationFormat>Widescreen</PresentationFormat>
  <Paragraphs>64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Cambria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53</cp:revision>
  <dcterms:created xsi:type="dcterms:W3CDTF">2020-09-12T11:20:19Z</dcterms:created>
  <dcterms:modified xsi:type="dcterms:W3CDTF">2022-09-04T18:39:49Z</dcterms:modified>
</cp:coreProperties>
</file>